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3"/>
  </p:notesMasterIdLst>
  <p:handoutMasterIdLst>
    <p:handoutMasterId r:id="rId24"/>
  </p:handout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77" r:id="rId10"/>
    <p:sldId id="276" r:id="rId11"/>
    <p:sldId id="275" r:id="rId12"/>
    <p:sldId id="278" r:id="rId13"/>
    <p:sldId id="266" r:id="rId14"/>
    <p:sldId id="265" r:id="rId15"/>
    <p:sldId id="267" r:id="rId16"/>
    <p:sldId id="280" r:id="rId17"/>
    <p:sldId id="268" r:id="rId18"/>
    <p:sldId id="279" r:id="rId19"/>
    <p:sldId id="282" r:id="rId20"/>
    <p:sldId id="269" r:id="rId21"/>
    <p:sldId id="270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46"/>
    <p:restoredTop sz="79190"/>
  </p:normalViewPr>
  <p:slideViewPr>
    <p:cSldViewPr snapToGrid="0" snapToObjects="1">
      <p:cViewPr>
        <p:scale>
          <a:sx n="95" d="100"/>
          <a:sy n="95" d="100"/>
        </p:scale>
        <p:origin x="18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27598-06B4-E347-BC76-2E81D3DAD3D4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85BB8-6C4A-3D46-8B1C-A51B8A77E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26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C5A79-0F95-7842-966F-74EE9A4B0DF7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16E10A-8D19-634E-BF1F-E14A491AE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47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288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measuring elapsed time, CLOCK_MONOTONIC is recommended. This clock will not necessarily reflect the time of day but, unlike CLOCK_REALTIME, it is guaranteed to always be linearly increasing (although not necessarily between reboots). CLOCK_MONOTONIC is affected by adjustments caused by the Network Time Protocol (NTP) daemon. However, NTP adjustments will not cause this clock to jump; it's rate might be adjusted to compensate for clock drift.</a:t>
            </a:r>
          </a:p>
          <a:p>
            <a:endParaRPr lang="en-US" dirty="0" smtClean="0"/>
          </a:p>
          <a:p>
            <a:r>
              <a:rPr lang="en-US" dirty="0" smtClean="0"/>
              <a:t>The CLOCK_PROCESS_CPU_TIME_ID clock measures </a:t>
            </a:r>
            <a:r>
              <a:rPr lang="en-US" i="1" dirty="0" smtClean="0"/>
              <a:t>only</a:t>
            </a:r>
            <a:r>
              <a:rPr lang="en-US" dirty="0" smtClean="0"/>
              <a:t> the CPU time consumed by the process. If the kernel puts the process to sleep, the time it spends waiting is not counted. If a process has multiple threads, CLOCK_THREAD_CPUTIME_ID is similar but measures only the CPU time spent on the thread that is making the request.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16E10A-8D19-634E-BF1F-E14A491AE0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49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could also use </a:t>
            </a:r>
            <a:r>
              <a:rPr lang="en-US" dirty="0" err="1" smtClean="0"/>
              <a:t>uintptr_t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16E10A-8D19-634E-BF1F-E14A491AE0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57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0" y="304800"/>
            <a:ext cx="9144000" cy="990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D0000"/>
              </a:buClr>
              <a:buSzPts val="3600"/>
              <a:buNone/>
              <a:defRPr>
                <a:solidFill>
                  <a:srgbClr val="BD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228600" y="1447800"/>
            <a:ext cx="8763000" cy="4648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4572000" cy="2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 rtl="0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algn="r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Centered">
  <p:cSld name="Title and Body Centered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0" y="304800"/>
            <a:ext cx="9144000" cy="990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D0000"/>
              </a:buClr>
              <a:buSzPts val="3600"/>
              <a:buNone/>
              <a:defRPr>
                <a:solidFill>
                  <a:srgbClr val="BD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228600" y="1295400"/>
            <a:ext cx="8763000" cy="46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4572000" cy="2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 rtl="0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algn="r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0" y="304800"/>
            <a:ext cx="9144000" cy="990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D0000"/>
              </a:buClr>
              <a:buSzPts val="3600"/>
              <a:buNone/>
              <a:defRPr>
                <a:solidFill>
                  <a:srgbClr val="BD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228600" y="1447800"/>
            <a:ext cx="4059900" cy="4648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648200" y="1447800"/>
            <a:ext cx="4059900" cy="4648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0" y="0"/>
            <a:ext cx="4572000" cy="2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 rtl="0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algn="r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0" y="304800"/>
            <a:ext cx="9144000" cy="990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D0000"/>
              </a:buClr>
              <a:buSzPts val="3600"/>
              <a:buNone/>
              <a:defRPr>
                <a:solidFill>
                  <a:srgbClr val="BD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4572000" cy="2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 rtl="0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algn="r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4572000" cy="2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 rtl="0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algn="r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533400"/>
            <a:ext cx="8001000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905000" y="2895600"/>
            <a:ext cx="5334000" cy="10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685800" y="1066800"/>
            <a:ext cx="7772400" cy="144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4000"/>
              <a:buFont typeface="Open Sans"/>
              <a:buNone/>
              <a:defRPr sz="4000" b="0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2"/>
          </p:nvPr>
        </p:nvSpPr>
        <p:spPr>
          <a:xfrm>
            <a:off x="1524000" y="4724400"/>
            <a:ext cx="60198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3"/>
          </p:nvPr>
        </p:nvSpPr>
        <p:spPr>
          <a:xfrm>
            <a:off x="2133600" y="4038600"/>
            <a:ext cx="48768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60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●"/>
              <a:defRPr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0" y="0"/>
            <a:ext cx="4572000" cy="304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4572000" y="0"/>
            <a:ext cx="4572000" cy="304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6629400"/>
            <a:ext cx="3048000" cy="228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3048000" y="6629400"/>
            <a:ext cx="3048000" cy="228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6096000" y="6629400"/>
            <a:ext cx="3048000" cy="228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/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/>
          </a:p>
        </p:txBody>
      </p:sp>
      <p:sp>
        <p:nvSpPr>
          <p:cNvPr id="14" name="Google Shape;14;p1"/>
          <p:cNvSpPr txBox="1"/>
          <p:nvPr/>
        </p:nvSpPr>
        <p:spPr>
          <a:xfrm>
            <a:off x="6172200" y="6629400"/>
            <a:ext cx="259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100" kern="0" dirty="0" smtClean="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10/</a:t>
            </a:r>
            <a:r>
              <a:rPr lang="en-US" sz="1100" kern="0" dirty="0" smtClean="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26</a:t>
            </a:r>
            <a:r>
              <a:rPr lang="en" sz="1100" kern="0" dirty="0" smtClean="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/18</a:t>
            </a:r>
            <a:endParaRPr sz="1100" kern="0" dirty="0">
              <a:solidFill>
                <a:srgbClr val="98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3048000" y="6629400"/>
            <a:ext cx="3048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100" kern="0" dirty="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Discussion </a:t>
            </a:r>
            <a:r>
              <a:rPr lang="en" sz="1100" kern="0" dirty="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-US" sz="1100" kern="0" dirty="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" sz="1100" kern="0" dirty="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100" kern="0" dirty="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: Project </a:t>
            </a:r>
            <a:r>
              <a:rPr lang="en-US" sz="1100" kern="0" dirty="0" smtClean="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2A</a:t>
            </a:r>
            <a:endParaRPr sz="1100" kern="0" dirty="0">
              <a:solidFill>
                <a:srgbClr val="98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0" y="6629400"/>
            <a:ext cx="3048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100" ker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CS 111</a:t>
            </a:r>
            <a:endParaRPr sz="1100" kern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807884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en.wikipedia.org/wiki/Library_(computing)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ctrTitle"/>
          </p:nvPr>
        </p:nvSpPr>
        <p:spPr>
          <a:xfrm>
            <a:off x="685800" y="1066800"/>
            <a:ext cx="7772400" cy="14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</a:t>
            </a:r>
            <a:r>
              <a:rPr lang="en-US" dirty="0" smtClean="0"/>
              <a:t>2A</a:t>
            </a:r>
            <a:endParaRPr dirty="0"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1905000" y="2895600"/>
            <a:ext cx="5334000" cy="10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CS111 Discussion </a:t>
            </a:r>
            <a:r>
              <a:rPr lang="en" dirty="0" smtClean="0"/>
              <a:t>1</a:t>
            </a:r>
            <a:r>
              <a:rPr lang="en-US" dirty="0" smtClean="0"/>
              <a:t>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60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pthread_create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1680642"/>
            <a:ext cx="79458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statements below might not work correctly in general for multiple threads  </a:t>
            </a:r>
          </a:p>
          <a:p>
            <a:endParaRPr lang="en-US" dirty="0"/>
          </a:p>
          <a:p>
            <a:r>
              <a:rPr lang="en-US" dirty="0" smtClean="0"/>
              <a:t># include &lt;</a:t>
            </a:r>
            <a:r>
              <a:rPr lang="en-US" dirty="0" err="1" smtClean="0"/>
              <a:t>pthread.h</a:t>
            </a:r>
            <a:r>
              <a:rPr lang="en-US" dirty="0" smtClean="0"/>
              <a:t>&gt;</a:t>
            </a:r>
          </a:p>
          <a:p>
            <a:r>
              <a:rPr lang="en-US" dirty="0" err="1" smtClean="0"/>
              <a:t>int</a:t>
            </a:r>
            <a:r>
              <a:rPr lang="en-US" dirty="0" smtClean="0"/>
              <a:t> x = 5;</a:t>
            </a:r>
          </a:p>
          <a:p>
            <a:r>
              <a:rPr lang="en-US" dirty="0" err="1" smtClean="0"/>
              <a:t>pthread_t</a:t>
            </a:r>
            <a:r>
              <a:rPr lang="en-US" dirty="0" smtClean="0"/>
              <a:t> </a:t>
            </a:r>
            <a:r>
              <a:rPr lang="en-US" dirty="0" err="1" smtClean="0"/>
              <a:t>new_thread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pthread_create</a:t>
            </a:r>
            <a:r>
              <a:rPr lang="en-US" dirty="0" smtClean="0"/>
              <a:t>(&amp;</a:t>
            </a:r>
            <a:r>
              <a:rPr lang="en-US" dirty="0" err="1" smtClean="0"/>
              <a:t>new_thread</a:t>
            </a:r>
            <a:r>
              <a:rPr lang="en-US" dirty="0" smtClean="0"/>
              <a:t>, </a:t>
            </a:r>
            <a:r>
              <a:rPr lang="en-US" dirty="0"/>
              <a:t>NULL</a:t>
            </a:r>
            <a:r>
              <a:rPr lang="en-US" dirty="0" smtClean="0"/>
              <a:t>, </a:t>
            </a:r>
            <a:r>
              <a:rPr lang="en-US" dirty="0" err="1" smtClean="0"/>
              <a:t>new_func</a:t>
            </a:r>
            <a:r>
              <a:rPr lang="en-US" dirty="0" smtClean="0"/>
              <a:t>, (void *) &amp;x)</a:t>
            </a:r>
          </a:p>
          <a:p>
            <a:r>
              <a:rPr lang="en-US" dirty="0" smtClean="0"/>
              <a:t>//void *</a:t>
            </a:r>
            <a:r>
              <a:rPr lang="en-US" dirty="0" err="1" smtClean="0"/>
              <a:t>new_func</a:t>
            </a:r>
            <a:r>
              <a:rPr lang="en-US" dirty="0" smtClean="0"/>
              <a:t> (void *y)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01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dirty="0" err="1" smtClean="0"/>
              <a:t>thread_attr_init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14278"/>
            <a:ext cx="8497614" cy="31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dirty="0" err="1" smtClean="0"/>
              <a:t>thread_join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1706" y="1492624"/>
            <a:ext cx="8162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#include &lt;</a:t>
            </a:r>
            <a:r>
              <a:rPr lang="en-US" dirty="0" err="1" smtClean="0"/>
              <a:t>pthread.h</a:t>
            </a:r>
            <a:r>
              <a:rPr lang="en-US" dirty="0" smtClean="0"/>
              <a:t>&gt; </a:t>
            </a:r>
          </a:p>
          <a:p>
            <a:endParaRPr lang="en-US" dirty="0"/>
          </a:p>
          <a:p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pthread_join</a:t>
            </a:r>
            <a:r>
              <a:rPr lang="en-US" dirty="0" smtClean="0"/>
              <a:t>(</a:t>
            </a:r>
            <a:r>
              <a:rPr lang="en-US" dirty="0" err="1" smtClean="0"/>
              <a:t>pthread_t</a:t>
            </a:r>
            <a:r>
              <a:rPr lang="en-US" dirty="0" smtClean="0"/>
              <a:t> thread, void **</a:t>
            </a:r>
            <a:r>
              <a:rPr lang="en-US" dirty="0" err="1" smtClean="0"/>
              <a:t>value_ptr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2" y="2554736"/>
            <a:ext cx="6152030" cy="21608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4854388"/>
            <a:ext cx="87092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The </a:t>
            </a:r>
            <a:r>
              <a:rPr lang="en-US" sz="1600" dirty="0" err="1" smtClean="0"/>
              <a:t>pthread_join</a:t>
            </a:r>
            <a:r>
              <a:rPr lang="en-US" sz="1600" dirty="0" smtClean="0"/>
              <a:t>() function suspends execution of the calling thread until the target thread terminates, unless the target thread has already terminated. </a:t>
            </a:r>
          </a:p>
          <a:p>
            <a:pPr algn="just"/>
            <a:r>
              <a:rPr lang="en-US" sz="1600" dirty="0" smtClean="0"/>
              <a:t>On return from a successful </a:t>
            </a:r>
            <a:r>
              <a:rPr lang="en-US" sz="1600" dirty="0" err="1" smtClean="0"/>
              <a:t>pthread_join</a:t>
            </a:r>
            <a:r>
              <a:rPr lang="en-US" sz="1600" dirty="0" smtClean="0"/>
              <a:t>() call with a non-NULL </a:t>
            </a:r>
            <a:r>
              <a:rPr lang="en-US" sz="1600" dirty="0" err="1" smtClean="0"/>
              <a:t>value_ptr</a:t>
            </a:r>
            <a:r>
              <a:rPr lang="en-US" sz="1600" dirty="0" smtClean="0"/>
              <a:t> argument, the value passed to </a:t>
            </a:r>
            <a:r>
              <a:rPr lang="en-US" sz="1600" dirty="0" err="1" smtClean="0"/>
              <a:t>pthread_exit</a:t>
            </a:r>
            <a:r>
              <a:rPr lang="en-US" sz="1600" dirty="0" smtClean="0"/>
              <a:t>() by the terminating thread is made available in the location referenced by </a:t>
            </a:r>
            <a:r>
              <a:rPr lang="en-US" sz="1600" dirty="0" err="1" smtClean="0"/>
              <a:t>value_ptr</a:t>
            </a:r>
            <a:r>
              <a:rPr lang="en-US" sz="1600" dirty="0" smtClean="0"/>
              <a:t>. </a:t>
            </a:r>
          </a:p>
          <a:p>
            <a:pPr algn="just"/>
            <a:r>
              <a:rPr lang="en-US" sz="1600" dirty="0" smtClean="0"/>
              <a:t>When a </a:t>
            </a:r>
            <a:r>
              <a:rPr lang="en-US" sz="1600" dirty="0" err="1" smtClean="0"/>
              <a:t>pthread_join</a:t>
            </a:r>
            <a:r>
              <a:rPr lang="en-US" sz="1600" dirty="0" smtClean="0"/>
              <a:t>() returns successfully, the target thread has been terminated.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662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pthread_join</a:t>
            </a:r>
            <a:r>
              <a:rPr lang="en-US" dirty="0"/>
              <a:t>()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44616"/>
            <a:ext cx="4419600" cy="523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7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pthread_exit</a:t>
            </a:r>
            <a:r>
              <a:rPr lang="en-US" dirty="0"/>
              <a:t>()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4984"/>
            <a:ext cx="5889812" cy="10942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2904565"/>
            <a:ext cx="883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b="1" dirty="0" err="1" smtClean="0"/>
              <a:t>pthread_exit</a:t>
            </a:r>
            <a:r>
              <a:rPr lang="en-US" dirty="0" smtClean="0"/>
              <a:t>() function terminates the calling thread and returns a value via </a:t>
            </a:r>
            <a:r>
              <a:rPr lang="en-US" i="1" dirty="0" err="1" smtClean="0"/>
              <a:t>retval</a:t>
            </a:r>
            <a:r>
              <a:rPr lang="en-US" dirty="0" smtClean="0"/>
              <a:t> that (if the thread is joinable) is available to another thread in the same process that calls pthread_join(3)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3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pthread_mutex_init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1532965"/>
            <a:ext cx="84313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i="1" dirty="0" err="1" smtClean="0"/>
              <a:t>pthread_mutex_init</a:t>
            </a:r>
            <a:r>
              <a:rPr lang="en-US" i="1" dirty="0" smtClean="0"/>
              <a:t>()</a:t>
            </a:r>
            <a:r>
              <a:rPr lang="en-US" dirty="0" smtClean="0"/>
              <a:t> function </a:t>
            </a:r>
            <a:r>
              <a:rPr lang="en-US" dirty="0" err="1" smtClean="0"/>
              <a:t>initialises</a:t>
            </a:r>
            <a:r>
              <a:rPr lang="en-US" dirty="0" smtClean="0"/>
              <a:t> the </a:t>
            </a:r>
            <a:r>
              <a:rPr lang="en-US" dirty="0" err="1" smtClean="0"/>
              <a:t>mutex</a:t>
            </a:r>
            <a:r>
              <a:rPr lang="en-US" dirty="0" smtClean="0"/>
              <a:t> referenced by </a:t>
            </a:r>
            <a:r>
              <a:rPr lang="en-US" i="1" dirty="0" err="1" smtClean="0"/>
              <a:t>mutex</a:t>
            </a:r>
            <a:r>
              <a:rPr lang="en-US" dirty="0" smtClean="0"/>
              <a:t> with attributes specified by </a:t>
            </a:r>
            <a:r>
              <a:rPr lang="en-US" i="1" dirty="0" err="1" smtClean="0"/>
              <a:t>attr</a:t>
            </a:r>
            <a:r>
              <a:rPr lang="en-US" dirty="0" smtClean="0"/>
              <a:t>. If </a:t>
            </a:r>
            <a:r>
              <a:rPr lang="en-US" i="1" dirty="0" err="1" smtClean="0"/>
              <a:t>attr</a:t>
            </a:r>
            <a:r>
              <a:rPr lang="en-US" dirty="0" smtClean="0"/>
              <a:t> is NULL, the default </a:t>
            </a:r>
            <a:r>
              <a:rPr lang="en-US" dirty="0" err="1" smtClean="0"/>
              <a:t>mutex</a:t>
            </a:r>
            <a:r>
              <a:rPr lang="en-US" dirty="0" smtClean="0"/>
              <a:t> attributes are used; the effect is the same as passing the address of a default </a:t>
            </a:r>
            <a:r>
              <a:rPr lang="en-US" dirty="0" err="1" smtClean="0"/>
              <a:t>mutex</a:t>
            </a:r>
            <a:r>
              <a:rPr lang="en-US" dirty="0" smtClean="0"/>
              <a:t> attributes object. Upon successful </a:t>
            </a:r>
            <a:r>
              <a:rPr lang="en-US" dirty="0" err="1" smtClean="0"/>
              <a:t>initialisation</a:t>
            </a:r>
            <a:r>
              <a:rPr lang="en-US" dirty="0" smtClean="0"/>
              <a:t>, the state of the </a:t>
            </a:r>
            <a:r>
              <a:rPr lang="en-US" dirty="0" err="1" smtClean="0"/>
              <a:t>mutex</a:t>
            </a:r>
            <a:r>
              <a:rPr lang="en-US" dirty="0" smtClean="0"/>
              <a:t> becomes </a:t>
            </a:r>
            <a:r>
              <a:rPr lang="en-US" dirty="0" err="1" smtClean="0"/>
              <a:t>initialised</a:t>
            </a:r>
            <a:r>
              <a:rPr lang="en-US" dirty="0" smtClean="0"/>
              <a:t> and unlocked. Returns 0 on success</a:t>
            </a:r>
          </a:p>
          <a:p>
            <a:endParaRPr lang="en-US" dirty="0" smtClean="0"/>
          </a:p>
          <a:p>
            <a:r>
              <a:rPr lang="en-US" dirty="0" smtClean="0"/>
              <a:t>Example:</a:t>
            </a:r>
            <a:endParaRPr lang="en-US" dirty="0"/>
          </a:p>
          <a:p>
            <a:r>
              <a:rPr lang="en-US" dirty="0" err="1" smtClean="0"/>
              <a:t>pthread_mutex_t</a:t>
            </a:r>
            <a:r>
              <a:rPr lang="en-US" dirty="0" smtClean="0"/>
              <a:t> lock; </a:t>
            </a:r>
          </a:p>
          <a:p>
            <a:r>
              <a:rPr lang="en-US" dirty="0" err="1" smtClean="0"/>
              <a:t>pthread_mutex_init</a:t>
            </a:r>
            <a:r>
              <a:rPr lang="en-US" dirty="0" smtClean="0"/>
              <a:t> ( &amp;lock, NULL) </a:t>
            </a:r>
          </a:p>
          <a:p>
            <a:r>
              <a:rPr lang="en-US" dirty="0" smtClean="0"/>
              <a:t>/*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pthread_mutexattr_setname</a:t>
            </a:r>
            <a:r>
              <a:rPr lang="en-US" dirty="0" smtClean="0"/>
              <a:t>(</a:t>
            </a:r>
            <a:r>
              <a:rPr lang="en-US" dirty="0" err="1" smtClean="0"/>
              <a:t>pthread_attr_t</a:t>
            </a:r>
            <a:r>
              <a:rPr lang="en-US" dirty="0" smtClean="0"/>
              <a:t> *</a:t>
            </a:r>
            <a:r>
              <a:rPr lang="en-US" dirty="0" err="1" smtClean="0"/>
              <a:t>attr</a:t>
            </a:r>
            <a:r>
              <a:rPr lang="en-US" dirty="0" smtClean="0"/>
              <a:t>, Type t); </a:t>
            </a:r>
          </a:p>
          <a:p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pthread_mutexattr_getname</a:t>
            </a:r>
            <a:r>
              <a:rPr lang="en-US" dirty="0" smtClean="0"/>
              <a:t>(</a:t>
            </a:r>
            <a:r>
              <a:rPr lang="en-US" dirty="0" err="1" smtClean="0"/>
              <a:t>const</a:t>
            </a:r>
            <a:r>
              <a:rPr lang="en-US" dirty="0" smtClean="0"/>
              <a:t> </a:t>
            </a:r>
            <a:r>
              <a:rPr lang="en-US" dirty="0" err="1" smtClean="0"/>
              <a:t>pthread_attr_t</a:t>
            </a:r>
            <a:r>
              <a:rPr lang="en-US" dirty="0" smtClean="0"/>
              <a:t> *</a:t>
            </a:r>
            <a:r>
              <a:rPr lang="en-US" dirty="0" err="1" smtClean="0"/>
              <a:t>attr</a:t>
            </a:r>
            <a:r>
              <a:rPr lang="en-US" dirty="0" smtClean="0"/>
              <a:t>, Type *t); can be used to set attributes */ </a:t>
            </a:r>
          </a:p>
          <a:p>
            <a:endParaRPr lang="en-US" b="1" dirty="0" smtClean="0"/>
          </a:p>
          <a:p>
            <a:r>
              <a:rPr lang="en-US" b="1" dirty="0" smtClean="0"/>
              <a:t>Alternatively use</a:t>
            </a:r>
            <a:br>
              <a:rPr lang="en-US" b="1" dirty="0" smtClean="0"/>
            </a:br>
            <a:r>
              <a:rPr lang="en-US" dirty="0" err="1" smtClean="0"/>
              <a:t>pthread_mutex_t</a:t>
            </a:r>
            <a:r>
              <a:rPr lang="en-US" dirty="0" smtClean="0"/>
              <a:t> </a:t>
            </a:r>
            <a:r>
              <a:rPr lang="en-US" i="1" dirty="0" err="1" smtClean="0"/>
              <a:t>mutex</a:t>
            </a:r>
            <a:r>
              <a:rPr lang="en-US" dirty="0" smtClean="0"/>
              <a:t> </a:t>
            </a:r>
            <a:r>
              <a:rPr lang="en-US" b="1" dirty="0" smtClean="0"/>
              <a:t>= </a:t>
            </a:r>
            <a:r>
              <a:rPr lang="en-US" dirty="0" smtClean="0"/>
              <a:t>PTHREAD_MUTEX_INITIALIZER</a:t>
            </a:r>
            <a:r>
              <a:rPr lang="en-US" b="1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51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803341" cy="990600"/>
          </a:xfrm>
        </p:spPr>
        <p:txBody>
          <a:bodyPr/>
          <a:lstStyle/>
          <a:p>
            <a:r>
              <a:rPr lang="en-US" sz="3200" dirty="0" err="1" smtClean="0"/>
              <a:t>pthread_mutex_lock</a:t>
            </a:r>
            <a:r>
              <a:rPr lang="en-US" sz="3200" dirty="0" smtClean="0"/>
              <a:t>() and </a:t>
            </a:r>
            <a:r>
              <a:rPr lang="en-US" sz="3200" dirty="0" err="1"/>
              <a:t>pthread_mutex_unlock</a:t>
            </a:r>
            <a:r>
              <a:rPr lang="en-US" sz="3200" dirty="0" smtClean="0"/>
              <a:t>()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5494" y="1280012"/>
            <a:ext cx="84716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pthread_mutex_lock</a:t>
            </a:r>
            <a:r>
              <a:rPr lang="en-US" dirty="0" smtClean="0"/>
              <a:t> (</a:t>
            </a:r>
            <a:r>
              <a:rPr lang="en-US" dirty="0" err="1" smtClean="0"/>
              <a:t>pthread_mutex_t</a:t>
            </a:r>
            <a:r>
              <a:rPr lang="en-US" dirty="0" smtClean="0"/>
              <a:t> *</a:t>
            </a:r>
            <a:r>
              <a:rPr lang="en-US" dirty="0" err="1" smtClean="0"/>
              <a:t>mut</a:t>
            </a:r>
            <a:r>
              <a:rPr lang="en-US" dirty="0" smtClean="0"/>
              <a:t>); </a:t>
            </a:r>
          </a:p>
          <a:p>
            <a:endParaRPr lang="en-US" dirty="0"/>
          </a:p>
          <a:p>
            <a:r>
              <a:rPr lang="en-US" dirty="0" smtClean="0"/>
              <a:t>Locks the </a:t>
            </a:r>
            <a:r>
              <a:rPr lang="en-US" dirty="0" err="1" smtClean="0"/>
              <a:t>mutex</a:t>
            </a:r>
            <a:r>
              <a:rPr lang="en-US" dirty="0" smtClean="0"/>
              <a:t>; If the </a:t>
            </a:r>
            <a:r>
              <a:rPr lang="en-US" dirty="0" err="1" smtClean="0"/>
              <a:t>mutex</a:t>
            </a:r>
            <a:r>
              <a:rPr lang="en-US" dirty="0" smtClean="0"/>
              <a:t> is already locked, the calling thread shall block until the </a:t>
            </a:r>
            <a:r>
              <a:rPr lang="en-US" dirty="0" err="1" smtClean="0"/>
              <a:t>mutex</a:t>
            </a:r>
            <a:r>
              <a:rPr lang="en-US" dirty="0" smtClean="0"/>
              <a:t> becomes available. </a:t>
            </a:r>
          </a:p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pthread_mutex_unlock</a:t>
            </a:r>
            <a:r>
              <a:rPr lang="en-US" dirty="0" smtClean="0"/>
              <a:t>(</a:t>
            </a:r>
            <a:r>
              <a:rPr lang="en-US" dirty="0" err="1" smtClean="0"/>
              <a:t>pthread_mutex_t</a:t>
            </a:r>
            <a:r>
              <a:rPr lang="en-US" dirty="0" smtClean="0"/>
              <a:t> *</a:t>
            </a:r>
            <a:r>
              <a:rPr lang="en-US" i="1" dirty="0" err="1" smtClean="0"/>
              <a:t>mutex</a:t>
            </a:r>
            <a:r>
              <a:rPr lang="en-US" dirty="0" smtClean="0"/>
              <a:t>);</a:t>
            </a:r>
          </a:p>
          <a:p>
            <a:endParaRPr lang="en-US" dirty="0"/>
          </a:p>
          <a:p>
            <a:r>
              <a:rPr lang="en-US" dirty="0" smtClean="0"/>
              <a:t>Unlocks the </a:t>
            </a:r>
            <a:r>
              <a:rPr lang="en-US" dirty="0" err="1" smtClean="0"/>
              <a:t>mutex</a:t>
            </a:r>
            <a:r>
              <a:rPr lang="en-US" dirty="0" smtClean="0"/>
              <a:t>; If there are threads blocked on the </a:t>
            </a:r>
            <a:r>
              <a:rPr lang="en-US" dirty="0" err="1" smtClean="0"/>
              <a:t>mutex</a:t>
            </a:r>
            <a:r>
              <a:rPr lang="en-US" dirty="0" smtClean="0"/>
              <a:t> object referenced by </a:t>
            </a:r>
            <a:r>
              <a:rPr lang="en-US" i="1" dirty="0" err="1" smtClean="0"/>
              <a:t>mutex</a:t>
            </a:r>
            <a:r>
              <a:rPr lang="en-US" dirty="0" smtClean="0"/>
              <a:t> when </a:t>
            </a:r>
            <a:r>
              <a:rPr lang="en-US" i="1" dirty="0" err="1" smtClean="0"/>
              <a:t>pthread_mutex_unlock</a:t>
            </a:r>
            <a:r>
              <a:rPr lang="en-US" dirty="0" smtClean="0"/>
              <a:t>() is called, resulting in the </a:t>
            </a:r>
            <a:r>
              <a:rPr lang="en-US" dirty="0" err="1" smtClean="0"/>
              <a:t>mutex</a:t>
            </a:r>
            <a:r>
              <a:rPr lang="en-US" dirty="0" smtClean="0"/>
              <a:t> becoming available, the scheduling policy shall determine which thread shall acquire the </a:t>
            </a:r>
            <a:r>
              <a:rPr lang="en-US" dirty="0" err="1" smtClean="0"/>
              <a:t>mutex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5494" y="4269474"/>
            <a:ext cx="87002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Example:</a:t>
            </a:r>
          </a:p>
          <a:p>
            <a:endParaRPr lang="en-US" dirty="0" smtClean="0"/>
          </a:p>
          <a:p>
            <a:r>
              <a:rPr lang="en-US" dirty="0" smtClean="0"/>
              <a:t>static </a:t>
            </a:r>
            <a:r>
              <a:rPr lang="en-US" dirty="0" err="1" smtClean="0"/>
              <a:t>pthread_mutex_t</a:t>
            </a:r>
            <a:r>
              <a:rPr lang="en-US" dirty="0" smtClean="0"/>
              <a:t> </a:t>
            </a:r>
            <a:r>
              <a:rPr lang="en-US" dirty="0" err="1" smtClean="0"/>
              <a:t>foo_mutex</a:t>
            </a:r>
            <a:r>
              <a:rPr lang="en-US" dirty="0" smtClean="0"/>
              <a:t> = PTHREAD_MUTEX_INITIALIZER; </a:t>
            </a:r>
          </a:p>
          <a:p>
            <a:r>
              <a:rPr lang="en-US" dirty="0" smtClean="0"/>
              <a:t>void foo() { </a:t>
            </a:r>
          </a:p>
          <a:p>
            <a:r>
              <a:rPr lang="en-US" dirty="0" err="1" smtClean="0"/>
              <a:t>pthread_mutex_lock</a:t>
            </a:r>
            <a:r>
              <a:rPr lang="en-US" dirty="0" smtClean="0"/>
              <a:t>(&amp;</a:t>
            </a:r>
            <a:r>
              <a:rPr lang="en-US" dirty="0" err="1" smtClean="0"/>
              <a:t>foo_mutex</a:t>
            </a:r>
            <a:r>
              <a:rPr lang="en-US" dirty="0" smtClean="0"/>
              <a:t>); </a:t>
            </a:r>
          </a:p>
          <a:p>
            <a:r>
              <a:rPr lang="en-US" dirty="0" smtClean="0"/>
              <a:t>/* Do work. */ </a:t>
            </a:r>
          </a:p>
          <a:p>
            <a:r>
              <a:rPr lang="en-US" dirty="0" err="1" smtClean="0"/>
              <a:t>pthread_mutex_unlock</a:t>
            </a:r>
            <a:r>
              <a:rPr lang="en-US" dirty="0" smtClean="0"/>
              <a:t>(&amp;</a:t>
            </a:r>
            <a:r>
              <a:rPr lang="en-US" dirty="0" err="1" smtClean="0"/>
              <a:t>foo_mutex</a:t>
            </a:r>
            <a:r>
              <a:rPr lang="en-US" dirty="0" smtClean="0"/>
              <a:t>); 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20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__</a:t>
            </a:r>
            <a:r>
              <a:rPr lang="en-US" dirty="0" err="1" smtClean="0"/>
              <a:t>sync_lock_test_and_set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42047" y="1640541"/>
            <a:ext cx="86599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type</a:t>
            </a:r>
            <a:r>
              <a:rPr lang="en-US" dirty="0" smtClean="0"/>
              <a:t> __</a:t>
            </a:r>
            <a:r>
              <a:rPr lang="en-US" dirty="0" err="1" smtClean="0"/>
              <a:t>sync_lock_test_and_set</a:t>
            </a:r>
            <a:r>
              <a:rPr lang="en-US" dirty="0" smtClean="0"/>
              <a:t> (</a:t>
            </a:r>
            <a:r>
              <a:rPr lang="en-US" i="1" dirty="0" smtClean="0"/>
              <a:t>type</a:t>
            </a:r>
            <a:r>
              <a:rPr lang="en-US" dirty="0" smtClean="0"/>
              <a:t> *</a:t>
            </a:r>
            <a:r>
              <a:rPr lang="en-US" dirty="0" err="1" smtClean="0"/>
              <a:t>ptr</a:t>
            </a:r>
            <a:r>
              <a:rPr lang="en-US" dirty="0" smtClean="0"/>
              <a:t>, </a:t>
            </a:r>
            <a:r>
              <a:rPr lang="en-US" i="1" dirty="0" smtClean="0"/>
              <a:t>type</a:t>
            </a:r>
            <a:r>
              <a:rPr lang="en-US" dirty="0" smtClean="0"/>
              <a:t> value)</a:t>
            </a:r>
          </a:p>
          <a:p>
            <a:endParaRPr lang="en-US" dirty="0"/>
          </a:p>
          <a:p>
            <a:r>
              <a:rPr lang="en-US" dirty="0" smtClean="0"/>
              <a:t>This </a:t>
            </a:r>
            <a:r>
              <a:rPr lang="en-US" dirty="0" err="1" smtClean="0"/>
              <a:t>builtin</a:t>
            </a:r>
            <a:r>
              <a:rPr lang="en-US" dirty="0" smtClean="0"/>
              <a:t> is not a traditional test-and-set operation, but rather an atomic exchange operation. It writes </a:t>
            </a:r>
            <a:r>
              <a:rPr lang="en-US" i="1" dirty="0" smtClean="0"/>
              <a:t>value</a:t>
            </a:r>
            <a:r>
              <a:rPr lang="en-US" dirty="0" smtClean="0"/>
              <a:t> into *</a:t>
            </a:r>
            <a:r>
              <a:rPr lang="en-US" i="1" dirty="0" err="1" smtClean="0"/>
              <a:t>ptr</a:t>
            </a:r>
            <a:r>
              <a:rPr lang="en-US" dirty="0" smtClean="0"/>
              <a:t>, and returns the previous contents of *</a:t>
            </a:r>
            <a:r>
              <a:rPr lang="en-US" i="1" dirty="0" err="1" smtClean="0"/>
              <a:t>ptr</a:t>
            </a:r>
            <a:endParaRPr lang="en-US" i="1" dirty="0" smtClean="0"/>
          </a:p>
          <a:p>
            <a:endParaRPr lang="en-US" i="1" dirty="0"/>
          </a:p>
          <a:p>
            <a:r>
              <a:rPr lang="en-US" dirty="0" smtClean="0"/>
              <a:t>Put it in a while loop to create a spin 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69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</a:t>
            </a:r>
            <a:r>
              <a:rPr lang="en-US" dirty="0" err="1" smtClean="0"/>
              <a:t>sync_lock_release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95835" y="1680882"/>
            <a:ext cx="8377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void __</a:t>
            </a:r>
            <a:r>
              <a:rPr lang="en-US" dirty="0" err="1" smtClean="0"/>
              <a:t>sync_lock_release</a:t>
            </a:r>
            <a:r>
              <a:rPr lang="en-US" dirty="0" smtClean="0"/>
              <a:t> (</a:t>
            </a:r>
            <a:r>
              <a:rPr lang="en-US" i="1" dirty="0" smtClean="0"/>
              <a:t>type</a:t>
            </a:r>
            <a:r>
              <a:rPr lang="en-US" dirty="0" smtClean="0"/>
              <a:t> *</a:t>
            </a:r>
            <a:r>
              <a:rPr lang="en-US" dirty="0" err="1" smtClean="0"/>
              <a:t>ptr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This </a:t>
            </a:r>
            <a:r>
              <a:rPr lang="en-US" dirty="0" err="1" smtClean="0"/>
              <a:t>builtin</a:t>
            </a:r>
            <a:r>
              <a:rPr lang="en-US" dirty="0" smtClean="0"/>
              <a:t> releases the lock acquired by __</a:t>
            </a:r>
            <a:r>
              <a:rPr lang="en-US" dirty="0" err="1" smtClean="0"/>
              <a:t>sync_lock_test_and_set</a:t>
            </a:r>
            <a:r>
              <a:rPr lang="en-US" dirty="0" smtClean="0"/>
              <a:t>. Normally this means writing the constant 0 to *</a:t>
            </a:r>
            <a:r>
              <a:rPr lang="en-US" i="1" dirty="0" err="1" smtClean="0"/>
              <a:t>ptr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1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</a:t>
            </a:r>
            <a:r>
              <a:rPr lang="en-US" dirty="0" err="1"/>
              <a:t>sync_val_compare_and_swap</a:t>
            </a:r>
            <a:r>
              <a:rPr lang="en-US" dirty="0"/>
              <a:t> 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9282" y="1627094"/>
            <a:ext cx="84850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ype __</a:t>
            </a:r>
            <a:r>
              <a:rPr lang="en-US" dirty="0" err="1" smtClean="0"/>
              <a:t>sync_val_compare_and_swap</a:t>
            </a:r>
            <a:r>
              <a:rPr lang="en-US" dirty="0" smtClean="0"/>
              <a:t> (</a:t>
            </a:r>
            <a:r>
              <a:rPr lang="en-US" i="1" dirty="0" smtClean="0"/>
              <a:t>type</a:t>
            </a:r>
            <a:r>
              <a:rPr lang="en-US" dirty="0" smtClean="0"/>
              <a:t> *</a:t>
            </a:r>
            <a:r>
              <a:rPr lang="en-US" dirty="0" err="1" smtClean="0"/>
              <a:t>ptr</a:t>
            </a:r>
            <a:r>
              <a:rPr lang="en-US" dirty="0" smtClean="0"/>
              <a:t>, </a:t>
            </a:r>
            <a:r>
              <a:rPr lang="en-US" i="1" dirty="0" smtClean="0"/>
              <a:t>type</a:t>
            </a:r>
            <a:r>
              <a:rPr lang="en-US" dirty="0" smtClean="0"/>
              <a:t> </a:t>
            </a:r>
            <a:r>
              <a:rPr lang="en-US" dirty="0" err="1" smtClean="0"/>
              <a:t>oldval</a:t>
            </a:r>
            <a:r>
              <a:rPr lang="en-US" dirty="0" smtClean="0"/>
              <a:t>, </a:t>
            </a:r>
            <a:r>
              <a:rPr lang="en-US" i="1" dirty="0" smtClean="0"/>
              <a:t>type</a:t>
            </a:r>
            <a:r>
              <a:rPr lang="en-US" dirty="0" smtClean="0"/>
              <a:t> </a:t>
            </a:r>
            <a:r>
              <a:rPr lang="en-US" dirty="0" err="1" smtClean="0"/>
              <a:t>newval</a:t>
            </a:r>
            <a:r>
              <a:rPr lang="en-US" dirty="0" smtClean="0"/>
              <a:t>) </a:t>
            </a:r>
          </a:p>
          <a:p>
            <a:endParaRPr lang="en-US" dirty="0"/>
          </a:p>
          <a:p>
            <a:r>
              <a:rPr lang="en-US" dirty="0" smtClean="0"/>
              <a:t>Performs an atomic compare and swap. That is, only if the current value of *</a:t>
            </a:r>
            <a:r>
              <a:rPr lang="en-US" i="1" dirty="0" err="1" smtClean="0"/>
              <a:t>ptr</a:t>
            </a:r>
            <a:r>
              <a:rPr lang="en-US" dirty="0" smtClean="0"/>
              <a:t> is </a:t>
            </a:r>
            <a:r>
              <a:rPr lang="en-US" i="1" dirty="0" err="1" smtClean="0"/>
              <a:t>oldval</a:t>
            </a:r>
            <a:r>
              <a:rPr lang="en-US" dirty="0" smtClean="0"/>
              <a:t>, then write </a:t>
            </a:r>
            <a:r>
              <a:rPr lang="en-US" i="1" dirty="0" err="1" smtClean="0"/>
              <a:t>newval</a:t>
            </a:r>
            <a:r>
              <a:rPr lang="en-US" dirty="0" smtClean="0"/>
              <a:t> into *</a:t>
            </a:r>
            <a:r>
              <a:rPr lang="en-US" i="1" dirty="0" err="1" smtClean="0"/>
              <a:t>ptr</a:t>
            </a:r>
            <a:r>
              <a:rPr lang="en-US" i="1" dirty="0" smtClean="0"/>
              <a:t>. </a:t>
            </a:r>
            <a:r>
              <a:rPr lang="en-US" dirty="0"/>
              <a:t>R</a:t>
            </a:r>
            <a:r>
              <a:rPr lang="en-US" dirty="0" smtClean="0"/>
              <a:t>eturns the contents of *</a:t>
            </a:r>
            <a:r>
              <a:rPr lang="en-US" i="1" dirty="0" err="1" smtClean="0"/>
              <a:t>ptr</a:t>
            </a:r>
            <a:r>
              <a:rPr lang="en-US" dirty="0" smtClean="0"/>
              <a:t> before the operation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2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statement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8824" y="1481070"/>
            <a:ext cx="89127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Part 1: </a:t>
            </a:r>
            <a:r>
              <a:rPr lang="en-US" dirty="0" smtClean="0"/>
              <a:t>lab2_add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Takes arguments for number of parallel threads and number of iterations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Obtains accurate start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Each thread adds and subtracts 1 to a shared variable several times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Wait for all threads to complete and obtain end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Record name number of threads and iterations, total number of operations, total run time, average time per operation, total number in the variable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Bad input </a:t>
            </a:r>
            <a:r>
              <a:rPr lang="en-US" dirty="0" err="1" smtClean="0"/>
              <a:t>parametrs</a:t>
            </a:r>
            <a:r>
              <a:rPr lang="en-US" dirty="0" smtClean="0"/>
              <a:t> or </a:t>
            </a:r>
            <a:r>
              <a:rPr lang="en-US" dirty="0" err="1" smtClean="0"/>
              <a:t>syscall</a:t>
            </a:r>
            <a:r>
              <a:rPr lang="en-US" dirty="0" smtClean="0"/>
              <a:t> error exit 1, on success exit 0, else exit 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Add --yield option that allows you to enable thread yielding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Add a </a:t>
            </a:r>
            <a:r>
              <a:rPr lang="mr-IN" dirty="0" smtClean="0"/>
              <a:t>–</a:t>
            </a:r>
            <a:r>
              <a:rPr lang="en-US" dirty="0" smtClean="0"/>
              <a:t>sync=m option to protect the add function via a </a:t>
            </a:r>
            <a:r>
              <a:rPr lang="en-US" dirty="0" err="1" smtClean="0"/>
              <a:t>pthread_mutex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Add a </a:t>
            </a:r>
            <a:r>
              <a:rPr lang="mr-IN" dirty="0" smtClean="0"/>
              <a:t>–</a:t>
            </a:r>
            <a:r>
              <a:rPr lang="en-US" dirty="0" smtClean="0"/>
              <a:t>sync=s option to implement a spin-lock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Add a --sync=c option which would implement compare-and-swap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71"/>
          <a:stretch/>
        </p:blipFill>
        <p:spPr>
          <a:xfrm>
            <a:off x="78823" y="5288014"/>
            <a:ext cx="4431745" cy="1081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036" y="5409728"/>
            <a:ext cx="4622926" cy="9597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039" y="5024064"/>
            <a:ext cx="4263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Tests to run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34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Workflow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1465729"/>
            <a:ext cx="865542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Lab2_add.c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Initialize thread descriptors, </a:t>
            </a:r>
            <a:r>
              <a:rPr lang="en-US" dirty="0" err="1" smtClean="0"/>
              <a:t>mutex</a:t>
            </a:r>
            <a:r>
              <a:rPr lang="en-US" dirty="0" smtClean="0"/>
              <a:t>, </a:t>
            </a:r>
            <a:r>
              <a:rPr lang="en-US" dirty="0" err="1" smtClean="0"/>
              <a:t>timespecs</a:t>
            </a:r>
            <a:r>
              <a:rPr lang="en-US" dirty="0" smtClean="0"/>
              <a:t> etc.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Initialize variables and receive test options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Setup the tests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Create the threads (operating on a function, that does the adds or calls another to do so)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Note start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Based on received input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/>
              <a:t>add with optional </a:t>
            </a:r>
            <a:r>
              <a:rPr lang="en-US" dirty="0" err="1" smtClean="0"/>
              <a:t>sched</a:t>
            </a:r>
            <a:r>
              <a:rPr lang="en-US" dirty="0" err="1"/>
              <a:t>_</a:t>
            </a:r>
            <a:r>
              <a:rPr lang="en-US" dirty="0" err="1" smtClean="0"/>
              <a:t>yield</a:t>
            </a:r>
            <a:endParaRPr lang="en-US" dirty="0" smtClean="0"/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/>
              <a:t>Use a spin lock with test and set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/>
              <a:t>use a compare and swap to do the </a:t>
            </a:r>
            <a:r>
              <a:rPr lang="en-US" dirty="0" smtClean="0"/>
              <a:t>add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Note end time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Wait for all threads to exit via thread join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Analyze results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Workflow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1465729"/>
            <a:ext cx="865542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Lab2_list.c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Initialize thread descriptors, </a:t>
            </a:r>
            <a:r>
              <a:rPr lang="en-US" dirty="0" err="1" smtClean="0"/>
              <a:t>mutex</a:t>
            </a:r>
            <a:r>
              <a:rPr lang="en-US" dirty="0" smtClean="0"/>
              <a:t>, </a:t>
            </a:r>
            <a:r>
              <a:rPr lang="en-US" dirty="0" err="1" smtClean="0"/>
              <a:t>timespecs</a:t>
            </a:r>
            <a:r>
              <a:rPr lang="en-US" dirty="0" smtClean="0"/>
              <a:t> etc.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Initialize variables and receive test options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allocate </a:t>
            </a:r>
            <a:r>
              <a:rPr lang="en-US" dirty="0"/>
              <a:t>a set of </a:t>
            </a:r>
            <a:r>
              <a:rPr lang="en-US" dirty="0" smtClean="0"/>
              <a:t>elements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initialize each element with a random </a:t>
            </a:r>
            <a:r>
              <a:rPr lang="en-US" dirty="0" smtClean="0"/>
              <a:t>key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Setup the tests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Create the threads (operating on a function, that does the adds or calls another to do so)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Based on received input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 err="1" smtClean="0"/>
              <a:t>i</a:t>
            </a:r>
            <a:r>
              <a:rPr lang="en-US" dirty="0" smtClean="0"/>
              <a:t>/</a:t>
            </a:r>
            <a:r>
              <a:rPr lang="en-US" dirty="0" err="1" smtClean="0"/>
              <a:t>d/l</a:t>
            </a:r>
            <a:r>
              <a:rPr lang="en-US" dirty="0" smtClean="0"/>
              <a:t> with optional </a:t>
            </a:r>
            <a:r>
              <a:rPr lang="en-US" dirty="0" err="1" smtClean="0"/>
              <a:t>sched</a:t>
            </a:r>
            <a:r>
              <a:rPr lang="en-US" dirty="0" err="1"/>
              <a:t>_</a:t>
            </a:r>
            <a:r>
              <a:rPr lang="en-US" dirty="0" err="1" smtClean="0"/>
              <a:t>yield</a:t>
            </a:r>
            <a:endParaRPr lang="en-US" dirty="0" smtClean="0"/>
          </a:p>
          <a:p>
            <a:pPr marL="742950" lvl="1" indent="-285750">
              <a:buFont typeface="Wingdings" charset="2"/>
              <a:buChar char="§"/>
            </a:pPr>
            <a:r>
              <a:rPr lang="en-US" dirty="0" err="1" smtClean="0"/>
              <a:t>i</a:t>
            </a:r>
            <a:r>
              <a:rPr lang="en-US" dirty="0" smtClean="0"/>
              <a:t>/</a:t>
            </a:r>
            <a:r>
              <a:rPr lang="en-US" dirty="0" err="1" smtClean="0"/>
              <a:t>d/l</a:t>
            </a:r>
            <a:r>
              <a:rPr lang="en-US" dirty="0" smtClean="0"/>
              <a:t> with</a:t>
            </a:r>
            <a:r>
              <a:rPr lang="en-US" dirty="0" smtClean="0"/>
              <a:t> a spin lock with test and set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 err="1" smtClean="0"/>
              <a:t>i</a:t>
            </a:r>
            <a:r>
              <a:rPr lang="en-US" dirty="0" smtClean="0"/>
              <a:t>/</a:t>
            </a:r>
            <a:r>
              <a:rPr lang="en-US" dirty="0" err="1" smtClean="0"/>
              <a:t>d/l</a:t>
            </a:r>
            <a:r>
              <a:rPr lang="en-US" dirty="0" smtClean="0"/>
              <a:t> with</a:t>
            </a:r>
            <a:r>
              <a:rPr lang="en-US" dirty="0" smtClean="0"/>
              <a:t> </a:t>
            </a:r>
            <a:r>
              <a:rPr lang="en-US" dirty="0"/>
              <a:t>a compare and swap to do the </a:t>
            </a:r>
            <a:r>
              <a:rPr lang="en-US" dirty="0" smtClean="0"/>
              <a:t>add</a:t>
            </a:r>
          </a:p>
          <a:p>
            <a:r>
              <a:rPr lang="en-US" dirty="0" smtClean="0"/>
              <a:t>(In this question, </a:t>
            </a:r>
            <a:r>
              <a:rPr lang="en-US" dirty="0"/>
              <a:t>insert each element, in </a:t>
            </a:r>
            <a:r>
              <a:rPr lang="en-US" dirty="0" smtClean="0"/>
              <a:t>order, </a:t>
            </a:r>
            <a:r>
              <a:rPr lang="en-US" dirty="0"/>
              <a:t>look up and delete each of our keys, in </a:t>
            </a:r>
            <a:r>
              <a:rPr lang="en-US" dirty="0" smtClean="0"/>
              <a:t>order)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Note start and end times of interest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Wait for all threads to exit via </a:t>
            </a:r>
            <a:r>
              <a:rPr lang="en-US" dirty="0" err="1" smtClean="0"/>
              <a:t>thread_join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Analyze results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3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statement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8824" y="1481070"/>
            <a:ext cx="89127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Sortedlist.c</a:t>
            </a:r>
            <a:r>
              <a:rPr lang="en-US" b="1" dirty="0" smtClean="0"/>
              <a:t>: </a:t>
            </a:r>
            <a:r>
              <a:rPr lang="en-US" dirty="0" smtClean="0"/>
              <a:t>Use </a:t>
            </a:r>
            <a:r>
              <a:rPr lang="en-US" dirty="0" err="1" smtClean="0"/>
              <a:t>Sortedlist.h</a:t>
            </a:r>
            <a:r>
              <a:rPr lang="en-US" dirty="0" smtClean="0"/>
              <a:t> header to design your functions, it should have </a:t>
            </a:r>
            <a:r>
              <a:rPr lang="en-US" dirty="0" err="1" smtClean="0"/>
              <a:t>SortedList_insert</a:t>
            </a:r>
            <a:r>
              <a:rPr lang="en-US" dirty="0" smtClean="0"/>
              <a:t>, </a:t>
            </a:r>
            <a:r>
              <a:rPr lang="en-US" dirty="0" err="1" smtClean="0"/>
              <a:t>SortedList_delete</a:t>
            </a:r>
            <a:r>
              <a:rPr lang="en-US" dirty="0" smtClean="0"/>
              <a:t>, </a:t>
            </a:r>
            <a:r>
              <a:rPr lang="en-US" dirty="0" err="1" smtClean="0"/>
              <a:t>SortedList_lookup</a:t>
            </a:r>
            <a:r>
              <a:rPr lang="en-US" dirty="0" smtClean="0"/>
              <a:t>, </a:t>
            </a:r>
            <a:r>
              <a:rPr lang="en-US" dirty="0" err="1" smtClean="0"/>
              <a:t>SortedList_length</a:t>
            </a:r>
            <a:endParaRPr lang="en-US" dirty="0" smtClean="0"/>
          </a:p>
          <a:p>
            <a:r>
              <a:rPr lang="en-US" dirty="0" smtClean="0"/>
              <a:t>Add calls to </a:t>
            </a:r>
            <a:r>
              <a:rPr lang="en-US" dirty="0" err="1" smtClean="0"/>
              <a:t>sched_yield</a:t>
            </a:r>
            <a:r>
              <a:rPr lang="en-US" dirty="0" smtClean="0"/>
              <a:t> or </a:t>
            </a:r>
            <a:r>
              <a:rPr lang="en-US" dirty="0" err="1" smtClean="0"/>
              <a:t>pthread_yield</a:t>
            </a:r>
            <a:r>
              <a:rPr lang="en-US" dirty="0" smtClean="0"/>
              <a:t>  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 </a:t>
            </a:r>
            <a:r>
              <a:rPr lang="en-US" dirty="0" err="1" smtClean="0"/>
              <a:t>SortedList_insert</a:t>
            </a:r>
            <a:r>
              <a:rPr lang="en-US" dirty="0" smtClean="0"/>
              <a:t> if </a:t>
            </a:r>
            <a:r>
              <a:rPr lang="en-US" dirty="0" err="1" smtClean="0"/>
              <a:t>opt_yield</a:t>
            </a:r>
            <a:r>
              <a:rPr lang="en-US" dirty="0" smtClean="0"/>
              <a:t> &amp; INSERT_YIELD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 </a:t>
            </a:r>
            <a:r>
              <a:rPr lang="en-US" dirty="0" err="1" smtClean="0"/>
              <a:t>SortedList_delete</a:t>
            </a:r>
            <a:r>
              <a:rPr lang="en-US" dirty="0" smtClean="0"/>
              <a:t> if </a:t>
            </a:r>
            <a:r>
              <a:rPr lang="en-US" dirty="0" err="1" smtClean="0"/>
              <a:t>opt_yield</a:t>
            </a:r>
            <a:r>
              <a:rPr lang="en-US" dirty="0" smtClean="0"/>
              <a:t> &amp; DELETE_YIELD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 </a:t>
            </a:r>
            <a:r>
              <a:rPr lang="en-US" dirty="0" err="1" smtClean="0"/>
              <a:t>SortedList_lookup</a:t>
            </a:r>
            <a:r>
              <a:rPr lang="en-US" dirty="0" smtClean="0"/>
              <a:t> if </a:t>
            </a:r>
            <a:r>
              <a:rPr lang="en-US" dirty="0" err="1" smtClean="0"/>
              <a:t>opt_yield</a:t>
            </a:r>
            <a:r>
              <a:rPr lang="en-US" dirty="0" smtClean="0"/>
              <a:t> &amp; LOOKUP_YIELD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 </a:t>
            </a:r>
            <a:r>
              <a:rPr lang="en-US" dirty="0" err="1" smtClean="0"/>
              <a:t>SortedList_length</a:t>
            </a:r>
            <a:r>
              <a:rPr lang="en-US" dirty="0" smtClean="0"/>
              <a:t> if </a:t>
            </a:r>
            <a:r>
              <a:rPr lang="en-US" dirty="0" err="1" smtClean="0"/>
              <a:t>opt_yield</a:t>
            </a:r>
            <a:r>
              <a:rPr lang="en-US" dirty="0" smtClean="0"/>
              <a:t> &amp; LOOKUP_YIELD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r>
              <a:rPr lang="en-US" dirty="0" smtClean="0"/>
              <a:t>Find the critical section of the method and insert the yield at that point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6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statement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8824" y="1481070"/>
            <a:ext cx="891277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Part 2: </a:t>
            </a:r>
            <a:r>
              <a:rPr lang="en-US" dirty="0" smtClean="0"/>
              <a:t>lab2_list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Takes arguments for number of parallel threads and number of iterations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</a:t>
            </a:r>
            <a:r>
              <a:rPr lang="en-US" dirty="0" smtClean="0"/>
              <a:t>akes a parameter to enable (any combination of) optional critical section yields (--yield=[</a:t>
            </a:r>
            <a:r>
              <a:rPr lang="en-US" dirty="0" err="1" smtClean="0"/>
              <a:t>idl</a:t>
            </a:r>
            <a:r>
              <a:rPr lang="en-US" dirty="0" smtClean="0"/>
              <a:t>], </a:t>
            </a:r>
            <a:r>
              <a:rPr lang="en-US" b="1" dirty="0" err="1" smtClean="0"/>
              <a:t>i</a:t>
            </a:r>
            <a:r>
              <a:rPr lang="en-US" dirty="0" smtClean="0"/>
              <a:t> for insert, </a:t>
            </a:r>
            <a:r>
              <a:rPr lang="en-US" b="1" dirty="0" smtClean="0"/>
              <a:t>d</a:t>
            </a:r>
            <a:r>
              <a:rPr lang="en-US" dirty="0" smtClean="0"/>
              <a:t> for delete, </a:t>
            </a:r>
            <a:r>
              <a:rPr lang="en-US" b="1" dirty="0" smtClean="0"/>
              <a:t>l</a:t>
            </a:r>
            <a:r>
              <a:rPr lang="en-US" dirty="0" smtClean="0"/>
              <a:t> for lookups).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</a:t>
            </a:r>
            <a:r>
              <a:rPr lang="en-US" dirty="0" smtClean="0"/>
              <a:t>nitializes an empty list and create threads x iterations elements to insert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Obtains accurate start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Each thread starts with a set of pre-allocated and initialized elements.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Inserts them all into a (single shared-by-all-threads) list,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gets the list length,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looks up and deletes each of the keys it had previously inserted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exits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Wait for all threads and record end time.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Check list length to confirm it is zero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Record name number of threads and iterations, number of lists (1), total number of operations, total run time, average time per operation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Bad input </a:t>
            </a:r>
            <a:r>
              <a:rPr lang="en-US" dirty="0" err="1" smtClean="0"/>
              <a:t>parametrs</a:t>
            </a:r>
            <a:r>
              <a:rPr lang="en-US" dirty="0" smtClean="0"/>
              <a:t> or </a:t>
            </a:r>
            <a:r>
              <a:rPr lang="en-US" dirty="0" err="1" smtClean="0"/>
              <a:t>syscall</a:t>
            </a:r>
            <a:r>
              <a:rPr lang="en-US" dirty="0" smtClean="0"/>
              <a:t> error exit 1, on success exit 0, else exit 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Add options --sync=m and --sync=s to protect the operations  </a:t>
            </a:r>
          </a:p>
        </p:txBody>
      </p:sp>
    </p:spTree>
    <p:extLst>
      <p:ext uri="{BB962C8B-B14F-4D97-AF65-F5344CB8AC3E}">
        <p14:creationId xmlns:p14="http://schemas.microsoft.com/office/powerpoint/2010/main" val="185197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ched_yield</a:t>
            </a:r>
            <a:r>
              <a:rPr lang="en-US" dirty="0" smtClean="0"/>
              <a:t>(2</a:t>
            </a:r>
            <a:r>
              <a:rPr lang="en-US" dirty="0"/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2238703"/>
            <a:ext cx="80719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#include &lt;</a:t>
            </a:r>
            <a:r>
              <a:rPr lang="en-US" b="1" dirty="0" err="1" smtClean="0"/>
              <a:t>sched.h</a:t>
            </a:r>
            <a:r>
              <a:rPr lang="en-US" b="1" dirty="0" smtClean="0"/>
              <a:t>&gt;</a:t>
            </a:r>
            <a:r>
              <a:rPr lang="en-US" dirty="0" smtClean="0"/>
              <a:t> </a:t>
            </a:r>
          </a:p>
          <a:p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b="1" dirty="0" err="1" smtClean="0"/>
              <a:t>sched_yield</a:t>
            </a:r>
            <a:r>
              <a:rPr lang="en-US" b="1" dirty="0" smtClean="0"/>
              <a:t>(void);</a:t>
            </a:r>
          </a:p>
          <a:p>
            <a:endParaRPr lang="en-US" b="1" dirty="0"/>
          </a:p>
          <a:p>
            <a:r>
              <a:rPr lang="en-US" dirty="0" smtClean="0"/>
              <a:t>In the Linux implementation, </a:t>
            </a:r>
            <a:r>
              <a:rPr lang="en-US" dirty="0" err="1" smtClean="0"/>
              <a:t>sched_yield</a:t>
            </a:r>
            <a:r>
              <a:rPr lang="en-US" dirty="0" smtClean="0"/>
              <a:t>() always succeeds</a:t>
            </a:r>
          </a:p>
          <a:p>
            <a:endParaRPr lang="en-US" dirty="0" smtClean="0"/>
          </a:p>
          <a:p>
            <a:r>
              <a:rPr lang="en-US" dirty="0" err="1" smtClean="0"/>
              <a:t>sched_yield</a:t>
            </a:r>
            <a:r>
              <a:rPr lang="en-US" dirty="0" smtClean="0"/>
              <a:t>() causes the calling thread to relinquish the CPU. The thread is moved to the end of the queue for its static priority and a new thread gets to run.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05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</a:t>
            </a:r>
            <a:r>
              <a:rPr lang="en-US" smtClean="0"/>
              <a:t>lock_gettime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1333800"/>
            <a:ext cx="883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#include &lt;</a:t>
            </a:r>
            <a:r>
              <a:rPr lang="en-US" b="1" dirty="0" err="1" smtClean="0"/>
              <a:t>time.h</a:t>
            </a:r>
            <a:r>
              <a:rPr lang="en-US" b="1" dirty="0" smtClean="0"/>
              <a:t>&gt;</a:t>
            </a:r>
            <a:r>
              <a:rPr lang="en-US" dirty="0" smtClean="0"/>
              <a:t> </a:t>
            </a:r>
            <a:endParaRPr lang="en-US" b="1" dirty="0"/>
          </a:p>
          <a:p>
            <a:endParaRPr lang="en-US" b="1" dirty="0" smtClean="0"/>
          </a:p>
          <a:p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b="1" dirty="0" err="1" smtClean="0"/>
              <a:t>clock_gettime</a:t>
            </a:r>
            <a:r>
              <a:rPr lang="en-US" b="1" dirty="0" smtClean="0"/>
              <a:t>(</a:t>
            </a:r>
            <a:r>
              <a:rPr lang="en-US" b="1" dirty="0" err="1" smtClean="0"/>
              <a:t>clockid_t</a:t>
            </a:r>
            <a:r>
              <a:rPr lang="en-US" b="1" dirty="0" smtClean="0"/>
              <a:t> </a:t>
            </a:r>
            <a:r>
              <a:rPr lang="en-US" i="1" dirty="0" err="1" smtClean="0"/>
              <a:t>clk_id</a:t>
            </a:r>
            <a:r>
              <a:rPr lang="en-US" b="1" dirty="0" smtClean="0"/>
              <a:t>, </a:t>
            </a:r>
            <a:r>
              <a:rPr lang="en-US" b="1" dirty="0" err="1" smtClean="0"/>
              <a:t>struct</a:t>
            </a:r>
            <a:r>
              <a:rPr lang="en-US" b="1" dirty="0" smtClean="0"/>
              <a:t> </a:t>
            </a:r>
            <a:r>
              <a:rPr lang="en-US" b="1" dirty="0" err="1" smtClean="0"/>
              <a:t>timespec</a:t>
            </a:r>
            <a:r>
              <a:rPr lang="en-US" b="1" dirty="0" smtClean="0"/>
              <a:t> *</a:t>
            </a:r>
            <a:r>
              <a:rPr lang="en-US" i="1" dirty="0" err="1" smtClean="0"/>
              <a:t>tp</a:t>
            </a:r>
            <a:r>
              <a:rPr lang="en-US" b="1" dirty="0" smtClean="0"/>
              <a:t>);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4" y="2245870"/>
            <a:ext cx="5349766" cy="947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2" y="3169200"/>
            <a:ext cx="6881771" cy="34408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4593" y="4824248"/>
            <a:ext cx="6731876" cy="409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9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Pthreads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2248" y="1560786"/>
            <a:ext cx="86237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original </a:t>
            </a:r>
            <a:r>
              <a:rPr lang="en-US" dirty="0" err="1"/>
              <a:t>Pthreads</a:t>
            </a:r>
            <a:r>
              <a:rPr lang="en-US" dirty="0"/>
              <a:t> API was defined in the ANSI/IEEE POSIX 1003.1 - 1995 standard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It is implemented with a </a:t>
            </a:r>
            <a:r>
              <a:rPr lang="en-US" dirty="0" err="1" smtClean="0"/>
              <a:t>pthread.h</a:t>
            </a:r>
            <a:r>
              <a:rPr lang="en-US" dirty="0" smtClean="0"/>
              <a:t> header and a thread </a:t>
            </a:r>
            <a:r>
              <a:rPr lang="en-US" dirty="0" smtClean="0">
                <a:hlinkClick r:id="rId2" tooltip="Library (computing)"/>
              </a:rPr>
              <a:t>library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There are around 100 threads procedures, all prefixed </a:t>
            </a:r>
            <a:r>
              <a:rPr lang="en-US" dirty="0" err="1" smtClean="0"/>
              <a:t>pthread</a:t>
            </a:r>
            <a:r>
              <a:rPr lang="en-US" dirty="0" smtClean="0"/>
              <a:t>_ and they can be categorized into four groups: </a:t>
            </a:r>
          </a:p>
          <a:p>
            <a:r>
              <a:rPr lang="en-US" dirty="0" smtClean="0"/>
              <a:t>Thread management - creating, joining threads etc.</a:t>
            </a:r>
          </a:p>
          <a:p>
            <a:r>
              <a:rPr lang="en-US" dirty="0" smtClean="0"/>
              <a:t>Mutexes</a:t>
            </a:r>
          </a:p>
          <a:p>
            <a:r>
              <a:rPr lang="en-US" dirty="0" smtClean="0"/>
              <a:t>Condition variables</a:t>
            </a:r>
          </a:p>
          <a:p>
            <a:r>
              <a:rPr lang="en-US" dirty="0" smtClean="0"/>
              <a:t>Synchronization between threads using read/write locks and barriers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5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pthread_create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1497724"/>
            <a:ext cx="83399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#include &lt;</a:t>
            </a:r>
            <a:r>
              <a:rPr lang="en-US" dirty="0" err="1" smtClean="0"/>
              <a:t>pthread.h</a:t>
            </a:r>
            <a:r>
              <a:rPr lang="en-US" dirty="0" smtClean="0"/>
              <a:t>&gt; </a:t>
            </a:r>
          </a:p>
          <a:p>
            <a:endParaRPr lang="en-US" dirty="0"/>
          </a:p>
          <a:p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pthread_create</a:t>
            </a:r>
            <a:r>
              <a:rPr lang="en-US" dirty="0" smtClean="0"/>
              <a:t> (</a:t>
            </a:r>
            <a:r>
              <a:rPr lang="en-US" dirty="0" err="1" smtClean="0"/>
              <a:t>pthread_t</a:t>
            </a:r>
            <a:r>
              <a:rPr lang="en-US" dirty="0" smtClean="0"/>
              <a:t> *</a:t>
            </a:r>
            <a:r>
              <a:rPr lang="en-US" dirty="0" err="1" smtClean="0"/>
              <a:t>thread_id</a:t>
            </a:r>
            <a:r>
              <a:rPr lang="en-US" dirty="0" smtClean="0"/>
              <a:t>, </a:t>
            </a:r>
            <a:r>
              <a:rPr lang="en-US" dirty="0" err="1" smtClean="0"/>
              <a:t>const</a:t>
            </a:r>
            <a:r>
              <a:rPr lang="en-US" dirty="0" smtClean="0"/>
              <a:t> </a:t>
            </a:r>
            <a:r>
              <a:rPr lang="en-US" dirty="0" err="1" smtClean="0"/>
              <a:t>pthread_attr_t</a:t>
            </a:r>
            <a:r>
              <a:rPr lang="en-US" dirty="0" smtClean="0"/>
              <a:t> *attributes, void *(*</a:t>
            </a:r>
            <a:r>
              <a:rPr lang="en-US" dirty="0" err="1" smtClean="0"/>
              <a:t>thread_function</a:t>
            </a:r>
            <a:r>
              <a:rPr lang="en-US" dirty="0" smtClean="0"/>
              <a:t>)(void *), void *arguments);</a:t>
            </a:r>
          </a:p>
          <a:p>
            <a:endParaRPr lang="en-US" dirty="0"/>
          </a:p>
          <a:p>
            <a:r>
              <a:rPr lang="en-US" dirty="0" smtClean="0"/>
              <a:t>This function creates a new thread. </a:t>
            </a:r>
            <a:r>
              <a:rPr lang="en-US" dirty="0" err="1" smtClean="0"/>
              <a:t>pthread_t</a:t>
            </a:r>
            <a:r>
              <a:rPr lang="en-US" dirty="0" smtClean="0"/>
              <a:t> is an opaque type which acts as a handle for the new thread. </a:t>
            </a:r>
          </a:p>
          <a:p>
            <a:endParaRPr lang="en-US" dirty="0"/>
          </a:p>
          <a:p>
            <a:r>
              <a:rPr lang="en-US" dirty="0" smtClean="0"/>
              <a:t>Attributes is another opaque data type which allows you to fine tune various parameters, to use the defaults pass NULL. </a:t>
            </a:r>
          </a:p>
          <a:p>
            <a:endParaRPr lang="en-US" dirty="0"/>
          </a:p>
          <a:p>
            <a:r>
              <a:rPr lang="en-US" dirty="0" err="1"/>
              <a:t>T</a:t>
            </a:r>
            <a:r>
              <a:rPr lang="en-US" dirty="0" err="1" smtClean="0"/>
              <a:t>hread_function</a:t>
            </a:r>
            <a:r>
              <a:rPr lang="en-US" dirty="0" smtClean="0"/>
              <a:t> is the function the new thread is executing, the thread will terminate when this function terminates, or it is explicitly killed. </a:t>
            </a:r>
          </a:p>
          <a:p>
            <a:endParaRPr lang="en-US" dirty="0"/>
          </a:p>
          <a:p>
            <a:r>
              <a:rPr lang="en-US" dirty="0" smtClean="0"/>
              <a:t>Arguments is a void * pointer which is passed as the only argument to the </a:t>
            </a:r>
            <a:r>
              <a:rPr lang="en-US" dirty="0" err="1" smtClean="0"/>
              <a:t>thread_function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8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pthread_create</a:t>
            </a:r>
            <a:r>
              <a:rPr lang="en-US" dirty="0" smtClean="0"/>
              <a:t> ()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241"/>
          <a:stretch/>
        </p:blipFill>
        <p:spPr>
          <a:xfrm>
            <a:off x="152400" y="1793285"/>
            <a:ext cx="7217207" cy="47712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359676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Example: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44530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amer / Cambridg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1338</TotalTime>
  <Words>1464</Words>
  <Application>Microsoft Macintosh PowerPoint</Application>
  <PresentationFormat>On-screen Show (4:3)</PresentationFormat>
  <Paragraphs>177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Mangal</vt:lpstr>
      <vt:lpstr>Open Sans</vt:lpstr>
      <vt:lpstr>Wingdings</vt:lpstr>
      <vt:lpstr>Arial</vt:lpstr>
      <vt:lpstr>Beamer / Cambridge</vt:lpstr>
      <vt:lpstr>Project 2A</vt:lpstr>
      <vt:lpstr>Project statement</vt:lpstr>
      <vt:lpstr>Project statement</vt:lpstr>
      <vt:lpstr>Project statement</vt:lpstr>
      <vt:lpstr>sched_yield(2)</vt:lpstr>
      <vt:lpstr>clock_gettime()</vt:lpstr>
      <vt:lpstr>Pthreads</vt:lpstr>
      <vt:lpstr>pthread_create()</vt:lpstr>
      <vt:lpstr>pthread_create ()</vt:lpstr>
      <vt:lpstr>pthread_create()</vt:lpstr>
      <vt:lpstr>pthread_attr_init()</vt:lpstr>
      <vt:lpstr>pthread_join()</vt:lpstr>
      <vt:lpstr>pthread_join()</vt:lpstr>
      <vt:lpstr> pthread_exit() </vt:lpstr>
      <vt:lpstr>pthread_mutex_init()</vt:lpstr>
      <vt:lpstr>pthread_mutex_lock() and pthread_mutex_unlock()</vt:lpstr>
      <vt:lpstr>__sync_lock_test_and_set()</vt:lpstr>
      <vt:lpstr>__sync_lock_release()</vt:lpstr>
      <vt:lpstr>__sync_val_compare_and_swap ()</vt:lpstr>
      <vt:lpstr>Example Workflow</vt:lpstr>
      <vt:lpstr>Example Workflow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1B</dc:title>
  <dc:creator>Microsoft Office User</dc:creator>
  <cp:lastModifiedBy>Microsoft Office User</cp:lastModifiedBy>
  <cp:revision>36</cp:revision>
  <cp:lastPrinted>2018-10-26T20:35:44Z</cp:lastPrinted>
  <dcterms:created xsi:type="dcterms:W3CDTF">2018-10-26T00:19:25Z</dcterms:created>
  <dcterms:modified xsi:type="dcterms:W3CDTF">2018-10-26T22:37:49Z</dcterms:modified>
</cp:coreProperties>
</file>